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5.xml" ContentType="application/vnd.openxmlformats-officedocument.presentationml.notesSlide+xml"/>
  <Override PartName="/ppt/tags/tag10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2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62" r:id="rId3"/>
    <p:sldId id="261" r:id="rId4"/>
    <p:sldId id="263" r:id="rId5"/>
    <p:sldId id="260" r:id="rId6"/>
    <p:sldId id="267" r:id="rId7"/>
    <p:sldId id="265" r:id="rId8"/>
    <p:sldId id="268" r:id="rId9"/>
    <p:sldId id="271" r:id="rId10"/>
    <p:sldId id="270" r:id="rId11"/>
    <p:sldId id="295" r:id="rId12"/>
    <p:sldId id="296" r:id="rId13"/>
    <p:sldId id="269" r:id="rId14"/>
    <p:sldId id="284" r:id="rId15"/>
    <p:sldId id="285" r:id="rId16"/>
    <p:sldId id="316" r:id="rId17"/>
    <p:sldId id="286" r:id="rId18"/>
    <p:sldId id="264" r:id="rId19"/>
    <p:sldId id="283" r:id="rId20"/>
    <p:sldId id="280" r:id="rId21"/>
    <p:sldId id="288" r:id="rId22"/>
    <p:sldId id="289" r:id="rId23"/>
    <p:sldId id="292" r:id="rId24"/>
    <p:sldId id="273" r:id="rId25"/>
    <p:sldId id="291" r:id="rId26"/>
    <p:sldId id="293" r:id="rId27"/>
    <p:sldId id="290" r:id="rId28"/>
    <p:sldId id="294" r:id="rId29"/>
    <p:sldId id="297" r:id="rId30"/>
    <p:sldId id="301" r:id="rId31"/>
    <p:sldId id="317" r:id="rId32"/>
    <p:sldId id="298" r:id="rId33"/>
    <p:sldId id="299" r:id="rId34"/>
    <p:sldId id="300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508" autoAdjust="0"/>
  </p:normalViewPr>
  <p:slideViewPr>
    <p:cSldViewPr snapToGrid="0">
      <p:cViewPr varScale="1">
        <p:scale>
          <a:sx n="88" d="100"/>
          <a:sy n="88" d="100"/>
        </p:scale>
        <p:origin x="14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92C9D-1397-4626-B4EE-63958870188B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7FC15-EC4C-46AE-AC80-78B3C67CA4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22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</a:t>
            </a:r>
            <a:r>
              <a:rPr lang="en-US" altLang="zh-CN" dirty="0" smtClean="0"/>
              <a:t>x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的分布，然后由新的输入</a:t>
            </a:r>
            <a:r>
              <a:rPr lang="en-US" altLang="zh-CN" dirty="0" smtClean="0"/>
              <a:t>x</a:t>
            </a:r>
            <a:r>
              <a:rPr lang="zh-CN" altLang="en-US" dirty="0" smtClean="0"/>
              <a:t>*与原始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的关系（核函数定义），确定输出</a:t>
            </a:r>
            <a:r>
              <a:rPr lang="en-US" altLang="zh-CN" dirty="0" smtClean="0"/>
              <a:t>y*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7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不依赖原始数据，求的是核函数定义的希尔伯特空间的前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个特征值和</a:t>
            </a:r>
            <a:r>
              <a:rPr lang="zh-CN" altLang="en-US" dirty="0" smtClean="0"/>
              <a:t>特征向量</a:t>
            </a:r>
            <a:endParaRPr lang="en-US" altLang="zh-CN" dirty="0" smtClean="0"/>
          </a:p>
          <a:p>
            <a:r>
              <a:rPr lang="zh-CN" altLang="en-US" dirty="0" smtClean="0"/>
              <a:t>这种可以视为理想情况，后面的过程就是先在这种理想情况下证明近似解与真实解十分接近，然后再证明非理想情况下。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9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之前的方法是最大化下界，这篇论文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2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Log</a:t>
            </a:r>
            <a:r>
              <a:rPr lang="zh-CN" altLang="en-US" dirty="0" smtClean="0"/>
              <a:t>函数的的性质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265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大于</a:t>
            </a:r>
            <a:r>
              <a:rPr lang="en-US" altLang="zh-CN" dirty="0" err="1" smtClean="0"/>
              <a:t>Fv</a:t>
            </a:r>
            <a:r>
              <a:rPr lang="zh-CN" altLang="en-US" dirty="0" smtClean="0"/>
              <a:t>的最大值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35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引理</a:t>
            </a:r>
            <a:r>
              <a:rPr lang="en-US" altLang="zh-CN" dirty="0" smtClean="0"/>
              <a:t>1</a:t>
            </a:r>
          </a:p>
          <a:p>
            <a:r>
              <a:rPr lang="zh-CN" altLang="en-US" dirty="0" smtClean="0"/>
              <a:t>这里是用上下界之间的</a:t>
            </a:r>
            <a:r>
              <a:rPr lang="en-US" altLang="zh-CN" dirty="0" smtClean="0"/>
              <a:t>KL</a:t>
            </a:r>
            <a:r>
              <a:rPr lang="zh-CN" altLang="en-US" dirty="0" smtClean="0"/>
              <a:t>散度做近似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461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证明是用上限减去下限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59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所有</a:t>
            </a:r>
            <a:r>
              <a:rPr lang="en-US" altLang="zh-CN" dirty="0" err="1" smtClean="0"/>
              <a:t>Qn</a:t>
            </a:r>
            <a:r>
              <a:rPr lang="zh-CN" altLang="en-US" dirty="0" smtClean="0"/>
              <a:t>的特征值是大于</a:t>
            </a:r>
            <a:r>
              <a:rPr lang="en-US" altLang="zh-CN" dirty="0" smtClean="0"/>
              <a:t>σ2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40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</a:t>
            </a:r>
            <a:r>
              <a:rPr lang="zh-CN" altLang="en-US" dirty="0" smtClean="0"/>
              <a:t>越</a:t>
            </a:r>
            <a:r>
              <a:rPr lang="zh-CN" altLang="en-US" dirty="0" smtClean="0"/>
              <a:t>小，也就是</a:t>
            </a:r>
            <a:r>
              <a:rPr lang="en-US" altLang="zh-CN" dirty="0" smtClean="0"/>
              <a:t>M</a:t>
            </a:r>
            <a:r>
              <a:rPr lang="zh-CN" altLang="en-US" dirty="0" smtClean="0"/>
              <a:t>越大，</a:t>
            </a:r>
            <a:r>
              <a:rPr lang="en-US" altLang="zh-CN" dirty="0" smtClean="0"/>
              <a:t>KL</a:t>
            </a:r>
            <a:r>
              <a:rPr lang="zh-CN" altLang="en-US" dirty="0" smtClean="0"/>
              <a:t>越小，近似效果越好！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799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假设数据是符合正态分布模型的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029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感应点</a:t>
            </a:r>
            <a:r>
              <a:rPr lang="en-US" altLang="zh-CN" dirty="0" smtClean="0"/>
              <a:t>M</a:t>
            </a:r>
            <a:r>
              <a:rPr lang="zh-CN" altLang="en-US" dirty="0" smtClean="0"/>
              <a:t>不变，随着</a:t>
            </a:r>
            <a:r>
              <a:rPr lang="en-US" altLang="zh-CN" dirty="0" smtClean="0"/>
              <a:t>N</a:t>
            </a:r>
            <a:r>
              <a:rPr lang="zh-CN" altLang="en-US" dirty="0" smtClean="0"/>
              <a:t>的增加，下限增加，</a:t>
            </a:r>
            <a:r>
              <a:rPr lang="en-US" altLang="zh-CN" dirty="0" smtClean="0"/>
              <a:t>KL</a:t>
            </a:r>
            <a:r>
              <a:rPr lang="zh-CN" altLang="en-US" dirty="0" smtClean="0"/>
              <a:t>散度增加，说明</a:t>
            </a:r>
            <a:r>
              <a:rPr lang="en-US" altLang="zh-CN" dirty="0" smtClean="0"/>
              <a:t>M</a:t>
            </a:r>
            <a:r>
              <a:rPr lang="zh-CN" altLang="en-US" dirty="0" smtClean="0"/>
              <a:t>是要随着</a:t>
            </a:r>
            <a:r>
              <a:rPr lang="en-US" altLang="zh-CN" dirty="0" smtClean="0"/>
              <a:t>N</a:t>
            </a:r>
            <a:r>
              <a:rPr lang="zh-CN" altLang="en-US" dirty="0" smtClean="0"/>
              <a:t>增加而增加的。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097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描述多个随机变量（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</a:t>
            </a:r>
            <a:r>
              <a:rPr lang="en-US" altLang="zh-CN" dirty="0" smtClean="0"/>
              <a:t>y</a:t>
            </a:r>
            <a:r>
              <a:rPr lang="zh-CN" altLang="en-US" dirty="0" smtClean="0"/>
              <a:t>）的过程</a:t>
            </a:r>
            <a:endParaRPr lang="en-US" altLang="zh-CN" dirty="0" smtClean="0"/>
          </a:p>
          <a:p>
            <a:r>
              <a:rPr lang="zh-CN" altLang="en-US" dirty="0" smtClean="0"/>
              <a:t>可以定义一个协方差矩阵，举个例子，</a:t>
            </a:r>
            <a:r>
              <a:rPr lang="en-US" altLang="zh-CN" dirty="0" smtClean="0"/>
              <a:t>SE</a:t>
            </a:r>
            <a:r>
              <a:rPr lang="zh-CN" altLang="en-US" dirty="0" smtClean="0"/>
              <a:t>（平方指数）</a:t>
            </a:r>
            <a:endParaRPr lang="en-US" altLang="zh-CN" dirty="0" smtClean="0"/>
          </a:p>
          <a:p>
            <a:r>
              <a:rPr lang="zh-CN" altLang="en-US" dirty="0" smtClean="0"/>
              <a:t>注：</a:t>
            </a:r>
            <a:r>
              <a:rPr lang="en-US" altLang="zh-CN" dirty="0" smtClean="0"/>
              <a:t>the covariance between the outputs is written as a function of the </a:t>
            </a:r>
            <a:r>
              <a:rPr lang="en-US" altLang="zh-CN" dirty="0" smtClean="0"/>
              <a:t>input</a:t>
            </a:r>
          </a:p>
          <a:p>
            <a:r>
              <a:rPr lang="zh-CN" altLang="en-US" dirty="0" smtClean="0"/>
              <a:t>高斯过程能够预测完整分布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</a:t>
            </a:r>
            <a:r>
              <a:rPr lang="en-US" altLang="zh-CN" dirty="0" smtClean="0"/>
              <a:t>x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的分布，然后由新的输入</a:t>
            </a:r>
            <a:r>
              <a:rPr lang="en-US" altLang="zh-CN" dirty="0" smtClean="0"/>
              <a:t>x</a:t>
            </a:r>
            <a:r>
              <a:rPr lang="zh-CN" altLang="en-US" dirty="0" smtClean="0"/>
              <a:t>*与原始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的关系（核函数定义），确定输出</a:t>
            </a:r>
            <a:r>
              <a:rPr lang="en-US" altLang="zh-CN" dirty="0" smtClean="0"/>
              <a:t>y*</a:t>
            </a:r>
            <a:endParaRPr lang="zh-CN" altLang="en-US" dirty="0" smtClean="0"/>
          </a:p>
          <a:p>
            <a:r>
              <a:rPr lang="zh-CN" altLang="en-US" dirty="0" smtClean="0"/>
              <a:t>均值为零，因为不知道具体的均值先验。另外这只是先验，高斯回归模型很灵活，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61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在引理一的基础上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296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引理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的基础上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267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引理</a:t>
            </a:r>
            <a:r>
              <a:rPr lang="en-US" altLang="zh-CN" dirty="0" smtClean="0"/>
              <a:t>2</a:t>
            </a:r>
            <a:r>
              <a:rPr lang="zh-CN" altLang="en-US" dirty="0" smtClean="0"/>
              <a:t>的基础上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6380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谱分解</a:t>
            </a:r>
            <a:endParaRPr lang="en-US" altLang="zh-CN" dirty="0" smtClean="0"/>
          </a:p>
          <a:p>
            <a:r>
              <a:rPr lang="zh-CN" altLang="en-US" dirty="0" smtClean="0"/>
              <a:t>正交单位基，</a:t>
            </a:r>
            <a:r>
              <a:rPr lang="en-US" altLang="zh-CN" dirty="0" smtClean="0"/>
              <a:t>Ф</a:t>
            </a:r>
            <a:r>
              <a:rPr lang="zh-CN" altLang="en-US" dirty="0" smtClean="0"/>
              <a:t>*</a:t>
            </a:r>
            <a:r>
              <a:rPr lang="en-US" altLang="zh-CN" dirty="0" smtClean="0"/>
              <a:t>Ф=1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411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858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648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90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902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4697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这里是以一维为例</a:t>
            </a:r>
            <a:endParaRPr lang="en-US" altLang="zh-CN" dirty="0" smtClean="0"/>
          </a:p>
          <a:p>
            <a:r>
              <a:rPr lang="en-US" altLang="zh-CN" dirty="0" smtClean="0"/>
              <a:t>B&lt;1,</a:t>
            </a:r>
            <a:r>
              <a:rPr lang="zh-CN" altLang="en-US" dirty="0" smtClean="0"/>
              <a:t>指数阶减小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200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</a:t>
            </a:r>
            <a:r>
              <a:rPr lang="zh-CN" altLang="en-US" dirty="0" smtClean="0"/>
              <a:t>*是测试数据，</a:t>
            </a:r>
            <a:r>
              <a:rPr lang="en-US" altLang="zh-CN" dirty="0" smtClean="0"/>
              <a:t>f</a:t>
            </a:r>
            <a:r>
              <a:rPr lang="zh-CN" altLang="en-US" dirty="0" smtClean="0"/>
              <a:t>是训练数据</a:t>
            </a:r>
            <a:endParaRPr lang="en-US" altLang="zh-CN" dirty="0" smtClean="0"/>
          </a:p>
          <a:p>
            <a:r>
              <a:rPr lang="zh-CN" altLang="en-US" dirty="0" smtClean="0"/>
              <a:t>条件高斯分布的结论</a:t>
            </a:r>
            <a:endParaRPr lang="en-US" altLang="zh-CN" dirty="0" smtClean="0"/>
          </a:p>
          <a:p>
            <a:r>
              <a:rPr lang="zh-CN" altLang="en-US" dirty="0" smtClean="0"/>
              <a:t>当</a:t>
            </a:r>
            <a:r>
              <a:rPr lang="en-US" altLang="zh-CN" dirty="0" smtClean="0"/>
              <a:t>X*=X</a:t>
            </a:r>
            <a:r>
              <a:rPr lang="zh-CN" altLang="en-US" dirty="0" smtClean="0"/>
              <a:t>时，</a:t>
            </a:r>
            <a:r>
              <a:rPr lang="en-US" altLang="zh-CN" dirty="0" smtClean="0"/>
              <a:t>F*</a:t>
            </a:r>
            <a:r>
              <a:rPr lang="zh-CN" altLang="en-US" dirty="0" smtClean="0"/>
              <a:t>均值</a:t>
            </a:r>
            <a:r>
              <a:rPr lang="en-US" altLang="zh-CN" dirty="0" smtClean="0"/>
              <a:t>f</a:t>
            </a:r>
            <a:r>
              <a:rPr lang="zh-CN" altLang="en-US" dirty="0" smtClean="0"/>
              <a:t>，方差为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，见下一页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678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B&lt;1,</a:t>
            </a:r>
            <a:r>
              <a:rPr lang="zh-CN" altLang="en-US" dirty="0" smtClean="0"/>
              <a:t>指数阶减小，乘以</a:t>
            </a:r>
            <a:r>
              <a:rPr lang="en-US" altLang="zh-CN" dirty="0" smtClean="0"/>
              <a:t>N</a:t>
            </a:r>
            <a:r>
              <a:rPr lang="zh-CN" altLang="en-US" dirty="0" smtClean="0"/>
              <a:t>，也是减小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</a:t>
            </a:r>
            <a:r>
              <a:rPr lang="en-US" altLang="zh-CN" dirty="0" smtClean="0"/>
              <a:t>N</a:t>
            </a:r>
            <a:r>
              <a:rPr lang="zh-CN" altLang="en-US" dirty="0" smtClean="0"/>
              <a:t>很大时，这个结果就是说明用下届近似的结果与真实结果的</a:t>
            </a:r>
            <a:r>
              <a:rPr lang="en-US" altLang="zh-CN" dirty="0" smtClean="0"/>
              <a:t>KL</a:t>
            </a:r>
            <a:r>
              <a:rPr lang="zh-CN" altLang="en-US" dirty="0" smtClean="0"/>
              <a:t>距离趋收敛于</a:t>
            </a:r>
            <a:r>
              <a:rPr lang="en-US" altLang="zh-CN" dirty="0" smtClean="0"/>
              <a:t>0</a:t>
            </a:r>
            <a:r>
              <a:rPr lang="zh-CN" altLang="en-US" dirty="0" smtClean="0"/>
              <a:t>，也就是效果很好，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此时</a:t>
            </a:r>
            <a:r>
              <a:rPr lang="en-US" altLang="zh-CN" dirty="0" smtClean="0"/>
              <a:t>m=</a:t>
            </a:r>
            <a:r>
              <a:rPr lang="en-US" altLang="zh-CN" dirty="0" err="1" smtClean="0"/>
              <a:t>logN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也可以选取其他核函数，反正只要能让</a:t>
            </a:r>
            <a:r>
              <a:rPr lang="en-US" altLang="zh-CN" dirty="0" smtClean="0"/>
              <a:t>M</a:t>
            </a:r>
            <a:r>
              <a:rPr lang="zh-CN" altLang="en-US" dirty="0" smtClean="0"/>
              <a:t>比</a:t>
            </a:r>
            <a:r>
              <a:rPr lang="en-US" altLang="zh-CN" dirty="0" smtClean="0"/>
              <a:t>N</a:t>
            </a:r>
            <a:r>
              <a:rPr lang="zh-CN" altLang="en-US" dirty="0" smtClean="0"/>
              <a:t>小很多就行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247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前面的产生感</a:t>
            </a:r>
            <a:r>
              <a:rPr lang="zh-CN" altLang="en-US" dirty="0" smtClean="0"/>
              <a:t>生变量的</a:t>
            </a:r>
            <a:r>
              <a:rPr lang="zh-CN" altLang="en-US" dirty="0" smtClean="0"/>
              <a:t>方法实际中</a:t>
            </a:r>
            <a:r>
              <a:rPr lang="zh-CN" altLang="en-US" dirty="0" smtClean="0"/>
              <a:t>不可操作（</a:t>
            </a:r>
            <a:r>
              <a:rPr lang="zh-CN" altLang="en-US" dirty="0" smtClean="0"/>
              <a:t>无穷维的再生核希尔伯特空间），这节给了可行的方法，并且保证收敛性</a:t>
            </a:r>
            <a:endParaRPr lang="en-US" altLang="zh-CN" dirty="0" smtClean="0"/>
          </a:p>
          <a:p>
            <a:r>
              <a:rPr lang="zh-CN" altLang="en-US" dirty="0" smtClean="0"/>
              <a:t>方法就是</a:t>
            </a:r>
            <a:r>
              <a:rPr lang="en-US" altLang="zh-CN" dirty="0" smtClean="0"/>
              <a:t>input</a:t>
            </a:r>
            <a:r>
              <a:rPr lang="zh-CN" altLang="en-US" dirty="0" smtClean="0"/>
              <a:t>的选择比较分散，这种情况下收敛性会弱一点，不过依旧能很好的收敛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950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364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Z</a:t>
            </a:r>
            <a:r>
              <a:rPr lang="zh-CN" altLang="en-US" dirty="0" smtClean="0"/>
              <a:t>表示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个向量的集合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3715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K-DPP,</a:t>
            </a:r>
            <a:r>
              <a:rPr lang="zh-CN" altLang="en-US" dirty="0" smtClean="0"/>
              <a:t>行列式点过程，需要从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个向量中选择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个，结果由</a:t>
            </a:r>
            <a:r>
              <a:rPr lang="en-US" altLang="zh-CN" dirty="0" smtClean="0"/>
              <a:t>C(</a:t>
            </a:r>
            <a:r>
              <a:rPr lang="en-US" altLang="zh-CN" dirty="0" err="1" smtClean="0"/>
              <a:t>n,m</a:t>
            </a:r>
            <a:r>
              <a:rPr lang="en-US" altLang="zh-CN" dirty="0" smtClean="0"/>
              <a:t>)</a:t>
            </a:r>
            <a:r>
              <a:rPr lang="zh-CN" altLang="en-US" dirty="0" smtClean="0"/>
              <a:t>种，每一种选择的概率是多少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310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类似于前面的定理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，简单代换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195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084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P=1-δ</a:t>
            </a:r>
            <a:r>
              <a:rPr lang="zh-CN" altLang="en-US" dirty="0" smtClean="0"/>
              <a:t>，</a:t>
            </a:r>
            <a:r>
              <a:rPr lang="en-US" altLang="zh-CN" dirty="0" smtClean="0"/>
              <a:t>p</a:t>
            </a:r>
            <a:r>
              <a:rPr lang="zh-CN" altLang="en-US" dirty="0" smtClean="0"/>
              <a:t>越大，</a:t>
            </a:r>
            <a:r>
              <a:rPr lang="en-US" altLang="zh-CN" dirty="0" smtClean="0"/>
              <a:t>δ</a:t>
            </a:r>
            <a:r>
              <a:rPr lang="zh-CN" altLang="en-US" dirty="0" smtClean="0"/>
              <a:t>越小，收敛越</a:t>
            </a:r>
            <a:r>
              <a:rPr lang="zh-CN" altLang="en-US" dirty="0" smtClean="0"/>
              <a:t>慢，但收敛后的效果更好</a:t>
            </a:r>
            <a:endParaRPr lang="en-US" altLang="zh-CN" dirty="0" smtClean="0"/>
          </a:p>
          <a:p>
            <a:r>
              <a:rPr lang="zh-CN" altLang="en-US" dirty="0" smtClean="0"/>
              <a:t>引理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82446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297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31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左边任意给一个先验，画了四条曲线，右图给了两个数据点，拟合后验</a:t>
            </a:r>
            <a:endParaRPr lang="en-US" altLang="zh-CN" dirty="0" smtClean="0"/>
          </a:p>
          <a:p>
            <a:r>
              <a:rPr lang="zh-CN" altLang="en-US" dirty="0" smtClean="0"/>
              <a:t>灰色背景表示两倍标准差区域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753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存在独立同分布高斯噪音</a:t>
            </a:r>
            <a:endParaRPr lang="en-US" altLang="zh-CN" dirty="0" smtClean="0"/>
          </a:p>
          <a:p>
            <a:r>
              <a:rPr lang="zh-CN" altLang="en-US" dirty="0" smtClean="0"/>
              <a:t>简单由前面的结果替换掉</a:t>
            </a:r>
            <a:r>
              <a:rPr lang="en-US" altLang="zh-CN" dirty="0" smtClean="0"/>
              <a:t>K(X,X)</a:t>
            </a:r>
          </a:p>
          <a:p>
            <a:r>
              <a:rPr lang="zh-CN" altLang="en-US" dirty="0" smtClean="0"/>
              <a:t>注意，这个后验和前面贝叶斯线性回归一样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59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如果只有一个测试点，那么</a:t>
            </a:r>
            <a:r>
              <a:rPr lang="en-US" altLang="zh-CN" dirty="0" smtClean="0"/>
              <a:t>k*</a:t>
            </a:r>
            <a:r>
              <a:rPr lang="zh-CN" altLang="en-US" dirty="0" smtClean="0"/>
              <a:t>表示这个测试点和</a:t>
            </a:r>
            <a:r>
              <a:rPr lang="en-US" altLang="zh-CN" dirty="0" smtClean="0"/>
              <a:t>n</a:t>
            </a:r>
            <a:r>
              <a:rPr lang="zh-CN" altLang="en-US" dirty="0" smtClean="0"/>
              <a:t>个训练点的</a:t>
            </a:r>
            <a:r>
              <a:rPr lang="en-US" altLang="zh-CN" dirty="0" smtClean="0"/>
              <a:t>K</a:t>
            </a:r>
            <a:r>
              <a:rPr lang="zh-CN" altLang="en-US" dirty="0" smtClean="0"/>
              <a:t>函数值，是一个</a:t>
            </a:r>
            <a:r>
              <a:rPr lang="en-US" altLang="zh-CN" dirty="0" smtClean="0"/>
              <a:t>n*1</a:t>
            </a:r>
            <a:r>
              <a:rPr lang="zh-CN" altLang="en-US" dirty="0" smtClean="0"/>
              <a:t>维向量，这时，</a:t>
            </a:r>
            <a:r>
              <a:rPr lang="en-US" altLang="zh-CN" dirty="0" smtClean="0"/>
              <a:t>f*</a:t>
            </a:r>
            <a:r>
              <a:rPr lang="zh-CN" altLang="en-US" dirty="0" smtClean="0"/>
              <a:t>就是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的线性组合</a:t>
            </a:r>
            <a:endParaRPr lang="en-US" altLang="zh-CN" dirty="0" smtClean="0"/>
          </a:p>
          <a:p>
            <a:r>
              <a:rPr lang="zh-CN" altLang="en-US" dirty="0" smtClean="0"/>
              <a:t>也可以理解为下面的形式，这个就是再生核希尔伯特空间理论的结果。</a:t>
            </a:r>
            <a:endParaRPr lang="en-US" altLang="zh-CN" dirty="0" smtClean="0"/>
          </a:p>
          <a:p>
            <a:r>
              <a:rPr lang="zh-CN" altLang="en-US" dirty="0" smtClean="0"/>
              <a:t>方差是两个项之间的差异：第一项</a:t>
            </a:r>
            <a:r>
              <a:rPr lang="en-US" altLang="zh-CN" dirty="0" smtClean="0"/>
              <a:t>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X *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 *</a:t>
            </a:r>
            <a:r>
              <a:rPr lang="zh-CN" altLang="en-US" dirty="0" smtClean="0"/>
              <a:t>）只是先验协方差</a:t>
            </a:r>
            <a:r>
              <a:rPr lang="en-US" altLang="zh-CN" dirty="0" smtClean="0"/>
              <a:t>; </a:t>
            </a:r>
            <a:r>
              <a:rPr lang="zh-CN" altLang="en-US" dirty="0" smtClean="0"/>
              <a:t>从中减去一个（正）项，表示观察给我们关于函数的信息。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484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高斯过程需要的后验分布形式已经有了，只需要计算里面的参数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最大化似然函数得到</a:t>
            </a:r>
            <a:r>
              <a:rPr lang="zh-CN" altLang="en-US" dirty="0" smtClean="0"/>
              <a:t>核函数的参数值，然后带入前面的结果</a:t>
            </a:r>
            <a:endParaRPr lang="en-US" altLang="zh-CN" dirty="0" smtClean="0"/>
          </a:p>
          <a:p>
            <a:r>
              <a:rPr lang="zh-CN" altLang="en-US" dirty="0" smtClean="0"/>
              <a:t>求行列式和矩阵的逆的时间复杂度是</a:t>
            </a:r>
            <a:r>
              <a:rPr lang="en-US" altLang="zh-CN" dirty="0" smtClean="0"/>
              <a:t>O(N3)</a:t>
            </a:r>
          </a:p>
          <a:p>
            <a:r>
              <a:rPr lang="zh-CN" altLang="en-US" dirty="0" smtClean="0"/>
              <a:t>最大</a:t>
            </a:r>
            <a:r>
              <a:rPr lang="en-US" altLang="zh-CN" dirty="0" err="1" smtClean="0"/>
              <a:t>obj</a:t>
            </a:r>
            <a:r>
              <a:rPr lang="zh-CN" altLang="en-US" dirty="0" smtClean="0"/>
              <a:t>求核函数的参数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969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102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</a:t>
            </a:r>
            <a:r>
              <a:rPr lang="en-US" altLang="zh-CN" dirty="0" smtClean="0"/>
              <a:t>m</a:t>
            </a:r>
            <a:r>
              <a:rPr lang="zh-CN" altLang="en-US" dirty="0" smtClean="0"/>
              <a:t>个主成分</a:t>
            </a:r>
            <a:endParaRPr lang="en-US" altLang="zh-CN" dirty="0" smtClean="0"/>
          </a:p>
          <a:p>
            <a:r>
              <a:rPr lang="en-US" altLang="zh-CN" dirty="0" smtClean="0"/>
              <a:t>u</a:t>
            </a:r>
            <a:r>
              <a:rPr lang="zh-CN" altLang="en-US" dirty="0" smtClean="0"/>
              <a:t>称为感</a:t>
            </a:r>
            <a:r>
              <a:rPr lang="zh-CN" altLang="en-US" dirty="0" smtClean="0"/>
              <a:t>生变量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7FC15-EC4C-46AE-AC80-78B3C67CA4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6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36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62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817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36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09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5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55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38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988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43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315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B67AB-45A8-45E3-9A96-B315DDA966B7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DBDFE-6A74-47F7-962A-686B1A4F4F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09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8.xml"/><Relationship Id="rId7" Type="http://schemas.openxmlformats.org/officeDocument/2006/relationships/image" Target="../media/image6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4.png"/><Relationship Id="rId4" Type="http://schemas.openxmlformats.org/officeDocument/2006/relationships/tags" Target="../tags/tag9.xml"/><Relationship Id="rId9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66.png"/><Relationship Id="rId5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Rates of Convergence for Sparse </a:t>
            </a:r>
            <a:r>
              <a:rPr lang="en-US" altLang="zh-CN" dirty="0" err="1" smtClean="0"/>
              <a:t>Variational</a:t>
            </a:r>
            <a:r>
              <a:rPr lang="en-US" altLang="zh-CN" dirty="0" smtClean="0"/>
              <a:t> Gaussian Process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078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531" y="2733857"/>
            <a:ext cx="10515600" cy="1325563"/>
          </a:xfrm>
        </p:spPr>
        <p:txBody>
          <a:bodyPr/>
          <a:lstStyle/>
          <a:p>
            <a:r>
              <a:rPr lang="it-IT" altLang="zh-CN" dirty="0"/>
              <a:t>Sparse variational Gaussian process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825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2505" y="2162163"/>
            <a:ext cx="6373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Minimizing the upper bound: an idealized </a:t>
            </a:r>
            <a:r>
              <a:rPr lang="en-US" altLang="zh-CN" sz="2400" dirty="0" smtClean="0"/>
              <a:t>case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205" y="2623828"/>
            <a:ext cx="7567316" cy="18289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548" y="4638350"/>
            <a:ext cx="6576630" cy="12040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344" y="6027978"/>
            <a:ext cx="6105905" cy="34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282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007326" y="2248394"/>
                <a:ext cx="2133083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−→∞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326" y="2248394"/>
                <a:ext cx="2133083" cy="465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657" y="4361209"/>
            <a:ext cx="4023709" cy="9678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495" y="5639166"/>
            <a:ext cx="7552074" cy="510584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4554583" y="1690688"/>
            <a:ext cx="975360" cy="13449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947" y="3552617"/>
            <a:ext cx="4610500" cy="89923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52799" y="2982232"/>
            <a:ext cx="6003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Spectral properties of the covariance </a:t>
            </a:r>
            <a:r>
              <a:rPr lang="en-US" altLang="zh-CN" sz="2400" dirty="0" smtClean="0"/>
              <a:t>matrix: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67652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zh-CN" dirty="0"/>
              <a:t>Sparse variational Gaussian process regression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96" y="3904250"/>
            <a:ext cx="7140572" cy="28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026" y="2739347"/>
            <a:ext cx="6873836" cy="91447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4667" y="5381520"/>
            <a:ext cx="6706181" cy="7011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01670" y="4391163"/>
            <a:ext cx="1637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/>
              <a:t>and</a:t>
            </a:r>
            <a:endParaRPr lang="zh-CN" altLang="en-US" sz="4400" dirty="0"/>
          </a:p>
        </p:txBody>
      </p:sp>
      <p:sp>
        <p:nvSpPr>
          <p:cNvPr id="7" name="矩形 6"/>
          <p:cNvSpPr/>
          <p:nvPr/>
        </p:nvSpPr>
        <p:spPr>
          <a:xfrm>
            <a:off x="1104967" y="2152536"/>
            <a:ext cx="5899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Selecting the number of inducing </a:t>
            </a:r>
            <a:r>
              <a:rPr lang="en-US" altLang="zh-CN" sz="2400" dirty="0" smtClean="0"/>
              <a:t>variables: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8015" y="5522502"/>
            <a:ext cx="1333616" cy="41913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429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124" y="2302197"/>
            <a:ext cx="4663844" cy="55630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73052" y="2383609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joint </a:t>
            </a:r>
            <a:r>
              <a:rPr lang="en-US" altLang="zh-CN" sz="2400" dirty="0" smtClean="0"/>
              <a:t>model</a:t>
            </a:r>
            <a:r>
              <a:rPr lang="zh-CN" altLang="en-US" sz="2400" dirty="0" smtClean="0"/>
              <a:t>：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094" y="3076926"/>
            <a:ext cx="9201811" cy="3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949" y="3655347"/>
            <a:ext cx="5837426" cy="7011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982" y="4591512"/>
            <a:ext cx="10466128" cy="180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535351" y="5753211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Jensen’s inequality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12651" y="1922340"/>
            <a:ext cx="449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Prove </a:t>
            </a:r>
            <a:r>
              <a:rPr lang="en-US" altLang="zh-CN" sz="2400" dirty="0" smtClean="0"/>
              <a:t>the lower bound: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479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73" y="2014132"/>
            <a:ext cx="9951334" cy="43200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V="1">
            <a:off x="8307977" y="4014651"/>
            <a:ext cx="931818" cy="87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56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791" y="2214651"/>
            <a:ext cx="437431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6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000" y="4330288"/>
            <a:ext cx="6942422" cy="11583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1125" y="396095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Jensen’s inequality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701039" y="3762488"/>
                <a:ext cx="33783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 smtClean="0"/>
                  <a:t>Max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en-US" altLang="zh-CN" sz="2400" dirty="0" smtClean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/>
                  <a:t>:</a:t>
                </a:r>
                <a:endParaRPr lang="zh-CN" altLang="en-US" sz="2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039" y="3762488"/>
                <a:ext cx="3378361" cy="461665"/>
              </a:xfrm>
              <a:prstGeom prst="rect">
                <a:avLst/>
              </a:prstGeom>
              <a:blipFill>
                <a:blip r:embed="rId4"/>
                <a:stretch>
                  <a:fillRect l="-2708" t="-9211" b="-30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405" y="2186588"/>
            <a:ext cx="8079622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3157" y="5823472"/>
            <a:ext cx="1867062" cy="472481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7" idx="0"/>
          </p:cNvCxnSpPr>
          <p:nvPr/>
        </p:nvCxnSpPr>
        <p:spPr>
          <a:xfrm flipV="1">
            <a:off x="2456688" y="5312229"/>
            <a:ext cx="1462169" cy="51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171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97" y="2418164"/>
            <a:ext cx="7437765" cy="22480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50397" y="5270866"/>
            <a:ext cx="6557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where </a:t>
            </a:r>
            <a:r>
              <a:rPr lang="zh-CN" altLang="en-US" sz="2400" dirty="0" smtClean="0"/>
              <a:t>P </a:t>
            </a:r>
            <a:r>
              <a:rPr lang="zh-CN" altLang="en-US" sz="2400" dirty="0"/>
              <a:t>is the posterior Gaussian process, Q is a variational approximation</a:t>
            </a:r>
          </a:p>
        </p:txBody>
      </p:sp>
    </p:spTree>
    <p:extLst>
      <p:ext uri="{BB962C8B-B14F-4D97-AF65-F5344CB8AC3E}">
        <p14:creationId xmlns:p14="http://schemas.microsoft.com/office/powerpoint/2010/main" val="3289325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945" y="1944542"/>
            <a:ext cx="7590178" cy="439712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44686" y="5294811"/>
            <a:ext cx="4789714" cy="9858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00891" y="2534194"/>
            <a:ext cx="1584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Prove: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9531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8531" y="2733857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Gaussian Process Regression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09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15" y="2411642"/>
            <a:ext cx="7734970" cy="20347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694" y="4953933"/>
            <a:ext cx="2438611" cy="42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sp>
        <p:nvSpPr>
          <p:cNvPr id="4" name="下箭头 3"/>
          <p:cNvSpPr/>
          <p:nvPr/>
        </p:nvSpPr>
        <p:spPr>
          <a:xfrm>
            <a:off x="3962400" y="1829417"/>
            <a:ext cx="1314993" cy="4680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862" y="2297502"/>
            <a:ext cx="642235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02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31625"/>
          <a:stretch/>
        </p:blipFill>
        <p:spPr>
          <a:xfrm>
            <a:off x="1303247" y="2330017"/>
            <a:ext cx="7338696" cy="1109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4924" y="3439887"/>
            <a:ext cx="4789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First inequality has been proved.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792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397" y="2418164"/>
            <a:ext cx="7437765" cy="2248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491" y="5455558"/>
            <a:ext cx="7487999" cy="504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01733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175" y="2751811"/>
            <a:ext cx="7597798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66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06" y="3416396"/>
            <a:ext cx="5799323" cy="19585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07306" y="2291932"/>
            <a:ext cx="3776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proof of the </a:t>
            </a:r>
            <a:r>
              <a:rPr lang="en-US" altLang="zh-CN" sz="2800" dirty="0" smtClean="0"/>
              <a:t>low </a:t>
            </a:r>
            <a:r>
              <a:rPr lang="en-US" altLang="zh-CN" sz="2800" dirty="0"/>
              <a:t>bound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65793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407306" y="2291932"/>
            <a:ext cx="42354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proof of the </a:t>
            </a:r>
            <a:r>
              <a:rPr lang="en-US" altLang="zh-CN" sz="2800" dirty="0" smtClean="0"/>
              <a:t>upper bound:</a:t>
            </a: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108" y="3171442"/>
            <a:ext cx="7643522" cy="25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54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039" y="1855338"/>
            <a:ext cx="6408426" cy="25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663" y="4618142"/>
            <a:ext cx="2459998" cy="3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016" y="5220946"/>
            <a:ext cx="7780694" cy="13107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03817" y="3413760"/>
            <a:ext cx="3421648" cy="9615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7027817" y="4375338"/>
            <a:ext cx="452846" cy="10152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38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530" y="2306009"/>
            <a:ext cx="809587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1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593" y="2250445"/>
            <a:ext cx="705084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97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Gaussian Process Regression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88989" y="2017953"/>
            <a:ext cx="8678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A Gaussian process is a collection of random variables, any </a:t>
            </a:r>
            <a:r>
              <a:rPr lang="en-US" altLang="zh-CN" sz="2400" dirty="0" smtClean="0"/>
              <a:t>finite </a:t>
            </a:r>
            <a:r>
              <a:rPr lang="en-US" altLang="zh-CN" sz="2400" dirty="0"/>
              <a:t>number of which have a joint Gaussian distribution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682" y="3239594"/>
            <a:ext cx="6218459" cy="9373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989" y="4473526"/>
            <a:ext cx="5997460" cy="112785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01207" y="3776929"/>
            <a:ext cx="2111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covariance function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102015" y="3284279"/>
            <a:ext cx="1611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mean function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063" y="5971274"/>
            <a:ext cx="5969995" cy="432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244" y="5282816"/>
            <a:ext cx="2485333" cy="260571"/>
          </a:xfrm>
          <a:prstGeom prst="rect">
            <a:avLst/>
          </a:prstGeom>
        </p:spPr>
      </p:pic>
      <p:cxnSp>
        <p:nvCxnSpPr>
          <p:cNvPr id="9" name="直接箭头连接符 8"/>
          <p:cNvCxnSpPr>
            <a:endCxn id="3" idx="1"/>
          </p:cNvCxnSpPr>
          <p:nvPr/>
        </p:nvCxnSpPr>
        <p:spPr>
          <a:xfrm>
            <a:off x="7114903" y="5282816"/>
            <a:ext cx="2077341" cy="13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699624" y="5037455"/>
            <a:ext cx="165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假设均值为</a:t>
            </a:r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53473" y="4770937"/>
            <a:ext cx="1362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GP prior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93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66" y="2378416"/>
            <a:ext cx="7712108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05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099" y="2876460"/>
            <a:ext cx="6825495" cy="288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602" y="2066385"/>
            <a:ext cx="3031576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43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0891" y="3082835"/>
            <a:ext cx="1471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prove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64" y="1898764"/>
            <a:ext cx="585048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664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093" y="3770625"/>
            <a:ext cx="2984336" cy="5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83401" y="3142654"/>
            <a:ext cx="3507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Markov‘s inequality</a:t>
            </a:r>
            <a:r>
              <a:rPr lang="zh-CN" altLang="en-US" sz="2800" dirty="0" smtClean="0"/>
              <a:t>：</a:t>
            </a:r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65" y="2146354"/>
            <a:ext cx="5126588" cy="56025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73127" y="2038803"/>
            <a:ext cx="3317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For Theorem </a:t>
            </a:r>
            <a:r>
              <a:rPr lang="en-US" altLang="zh-CN" sz="2800" dirty="0" smtClean="0"/>
              <a:t>1:</a:t>
            </a:r>
            <a:endParaRPr lang="zh-CN" altLang="en-US" sz="28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3914" y="4649852"/>
            <a:ext cx="3459538" cy="18000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17697" y="5195909"/>
            <a:ext cx="1846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want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99839" y="3225807"/>
            <a:ext cx="6526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If X is a nonnegative random variable and a &gt; 0,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586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91" y="2261962"/>
            <a:ext cx="2829431" cy="7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624" y="1794103"/>
            <a:ext cx="3099129" cy="144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32" y="4151086"/>
            <a:ext cx="3036954" cy="144000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972594" y="2261962"/>
            <a:ext cx="1123406" cy="516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8257020" y="3489235"/>
            <a:ext cx="639189" cy="661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83" y="4255589"/>
            <a:ext cx="3393218" cy="1440000"/>
          </a:xfrm>
          <a:prstGeom prst="rect">
            <a:avLst/>
          </a:prstGeom>
        </p:spPr>
      </p:pic>
      <p:sp>
        <p:nvSpPr>
          <p:cNvPr id="17" name="左箭头 16"/>
          <p:cNvSpPr/>
          <p:nvPr/>
        </p:nvSpPr>
        <p:spPr>
          <a:xfrm>
            <a:off x="6331131" y="4754880"/>
            <a:ext cx="827315" cy="5486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3701143" y="5956663"/>
            <a:ext cx="745179" cy="8098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5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03" y="2331228"/>
            <a:ext cx="3567614" cy="144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3343" y="2151228"/>
            <a:ext cx="3459538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271" y="4411768"/>
            <a:ext cx="7750212" cy="2446232"/>
          </a:xfrm>
          <a:prstGeom prst="rect">
            <a:avLst/>
          </a:prstGeom>
        </p:spPr>
      </p:pic>
      <p:sp>
        <p:nvSpPr>
          <p:cNvPr id="7" name="左右箭头 6"/>
          <p:cNvSpPr/>
          <p:nvPr/>
        </p:nvSpPr>
        <p:spPr>
          <a:xfrm>
            <a:off x="5172892" y="2847703"/>
            <a:ext cx="1088571" cy="6096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上箭头 7"/>
          <p:cNvSpPr/>
          <p:nvPr/>
        </p:nvSpPr>
        <p:spPr>
          <a:xfrm>
            <a:off x="5521234" y="3415144"/>
            <a:ext cx="391886" cy="766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39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619436" y="3096288"/>
            <a:ext cx="52629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Theorem </a:t>
            </a:r>
            <a:r>
              <a:rPr lang="en-US" altLang="zh-CN" sz="2800" dirty="0" smtClean="0"/>
              <a:t>2 </a:t>
            </a:r>
            <a:r>
              <a:rPr lang="zh-CN" altLang="en-US" sz="2800" dirty="0" smtClean="0"/>
              <a:t>由 </a:t>
            </a:r>
            <a:r>
              <a:rPr lang="en-US" altLang="zh-CN" sz="2800" dirty="0" smtClean="0"/>
              <a:t>Lemma2 </a:t>
            </a:r>
            <a:r>
              <a:rPr lang="zh-CN" altLang="en-US" sz="2800" dirty="0" smtClean="0"/>
              <a:t>同理可证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8061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2936355"/>
            <a:ext cx="4137744" cy="72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236645" y="2382335"/>
            <a:ext cx="41008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Squared exponential </a:t>
            </a:r>
            <a:r>
              <a:rPr lang="en-US" altLang="zh-CN" sz="2400" dirty="0" smtClean="0"/>
              <a:t>kernel</a:t>
            </a:r>
            <a:r>
              <a:rPr lang="zh-CN" altLang="en-US" sz="2400" dirty="0" smtClean="0"/>
              <a:t>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8389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511" y="1992987"/>
            <a:ext cx="7513971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02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on the KL divergence </a:t>
            </a:r>
            <a:r>
              <a:rPr lang="en-US" altLang="zh-CN" dirty="0" smtClean="0"/>
              <a:t>for </a:t>
            </a:r>
            <a:r>
              <a:rPr lang="en-US" altLang="zh-CN" dirty="0" err="1" smtClean="0"/>
              <a:t>eigenfunction</a:t>
            </a:r>
            <a:r>
              <a:rPr lang="en-US" altLang="zh-CN" dirty="0" smtClean="0"/>
              <a:t> </a:t>
            </a:r>
            <a:r>
              <a:rPr lang="en-US" altLang="zh-CN" dirty="0"/>
              <a:t>inducing features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198" y="3016906"/>
            <a:ext cx="7521592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6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Gaussian Process Regression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570562"/>
            <a:ext cx="10445465" cy="22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439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2371" y="2664188"/>
            <a:ext cx="10515600" cy="1325563"/>
          </a:xfrm>
        </p:spPr>
        <p:txBody>
          <a:bodyPr/>
          <a:lstStyle/>
          <a:p>
            <a:r>
              <a:rPr lang="en-US" altLang="zh-CN" dirty="0"/>
              <a:t>Bounds for inducing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1388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for inducing points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06835" y="2051260"/>
            <a:ext cx="3627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Nyström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approximation</a:t>
            </a:r>
            <a:r>
              <a:rPr lang="zh-CN" altLang="en-US" sz="2400" dirty="0" smtClean="0"/>
              <a:t>：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887" y="2873497"/>
            <a:ext cx="7392041" cy="1272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342" y="5054612"/>
            <a:ext cx="2187130" cy="548688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5155474" y="4146147"/>
            <a:ext cx="539932" cy="908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990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for inducing points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625" y="1987023"/>
            <a:ext cx="7620660" cy="37722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0354" y="5695406"/>
            <a:ext cx="487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t</a:t>
            </a:r>
            <a:endParaRPr lang="zh-CN" altLang="en-US" sz="2800" dirty="0"/>
          </a:p>
        </p:txBody>
      </p:sp>
      <p:cxnSp>
        <p:nvCxnSpPr>
          <p:cNvPr id="6" name="直接箭头连接符 5"/>
          <p:cNvCxnSpPr>
            <a:stCxn id="4" idx="0"/>
          </p:cNvCxnSpPr>
          <p:nvPr/>
        </p:nvCxnSpPr>
        <p:spPr>
          <a:xfrm flipV="1">
            <a:off x="2534194" y="5225143"/>
            <a:ext cx="661852" cy="470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754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for inducing points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97" y="2116044"/>
            <a:ext cx="7674005" cy="32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54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for inducing points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87" y="1813919"/>
            <a:ext cx="7628281" cy="427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36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for inducing points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844" y="2220588"/>
            <a:ext cx="7597798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43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for inducing points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11" y="1866191"/>
            <a:ext cx="7590178" cy="37874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14560" y="1593774"/>
            <a:ext cx="109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Lemma1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/>
          <p:cNvCxnSpPr>
            <a:stCxn id="4" idx="1"/>
          </p:cNvCxnSpPr>
          <p:nvPr/>
        </p:nvCxnSpPr>
        <p:spPr>
          <a:xfrm flipH="1">
            <a:off x="8577943" y="1778440"/>
            <a:ext cx="1236617" cy="625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482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for inducing points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57" y="2778298"/>
            <a:ext cx="5022476" cy="60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20578" y="1972883"/>
            <a:ext cx="36808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Multidimensional </a:t>
            </a:r>
            <a:r>
              <a:rPr lang="en-US" altLang="zh-CN" sz="2800" dirty="0" smtClean="0"/>
              <a:t>data: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1622396" y="2897632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SE-ARD kernel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057" y="3787827"/>
            <a:ext cx="7529212" cy="2339543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5364480" y="4606834"/>
            <a:ext cx="2220686" cy="4441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1077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Bounds for inducing points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277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Gaussian Process Regression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25" y="2730184"/>
            <a:ext cx="6287045" cy="10668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34810" y="1941206"/>
            <a:ext cx="67024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Prediction with Noise-free </a:t>
            </a:r>
            <a:r>
              <a:rPr lang="en-US" altLang="zh-CN" sz="2800" dirty="0" smtClean="0"/>
              <a:t>Observations</a:t>
            </a:r>
            <a:r>
              <a:rPr lang="zh-CN" altLang="en-US" sz="2800" dirty="0" smtClean="0"/>
              <a:t>：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733" y="5085806"/>
            <a:ext cx="8824725" cy="1219306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4781006" y="3884023"/>
            <a:ext cx="522514" cy="120178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33918" y="5416733"/>
            <a:ext cx="1201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Posterior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1714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Gaussian Process Regression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440" y="1864860"/>
            <a:ext cx="764063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0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Gaussian Process Regression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75657" y="186051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dirty="0" smtClean="0"/>
              <a:t>Prediction </a:t>
            </a:r>
            <a:r>
              <a:rPr lang="en-US" altLang="zh-CN" sz="2800" dirty="0"/>
              <a:t>using Noisy </a:t>
            </a:r>
            <a:r>
              <a:rPr lang="en-US" altLang="zh-CN" sz="2800" dirty="0" smtClean="0"/>
              <a:t>Observation: 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691" y="2762528"/>
            <a:ext cx="6980525" cy="9525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723" y="4472733"/>
            <a:ext cx="9182896" cy="1615580"/>
          </a:xfrm>
          <a:prstGeom prst="rect">
            <a:avLst/>
          </a:prstGeom>
        </p:spPr>
      </p:pic>
      <p:sp>
        <p:nvSpPr>
          <p:cNvPr id="7" name="下箭头 6"/>
          <p:cNvSpPr/>
          <p:nvPr/>
        </p:nvSpPr>
        <p:spPr>
          <a:xfrm>
            <a:off x="4885509" y="3715111"/>
            <a:ext cx="548640" cy="7576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2661" y="5199019"/>
            <a:ext cx="1201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Posterior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4095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Gaussian Process Regression</a:t>
            </a:r>
            <a:endParaRPr lang="zh-CN" altLang="en-US" dirty="0"/>
          </a:p>
        </p:txBody>
      </p:sp>
      <p:sp>
        <p:nvSpPr>
          <p:cNvPr id="3" name="下箭头 2"/>
          <p:cNvSpPr/>
          <p:nvPr/>
        </p:nvSpPr>
        <p:spPr>
          <a:xfrm>
            <a:off x="4519749" y="1690688"/>
            <a:ext cx="505097" cy="1035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019" y="2789828"/>
            <a:ext cx="5563082" cy="11659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908663" y="1885069"/>
            <a:ext cx="1767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there </a:t>
            </a:r>
            <a:r>
              <a:rPr lang="en-US" altLang="zh-CN" dirty="0"/>
              <a:t>is only one test point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548" y="4494810"/>
            <a:ext cx="3444538" cy="112023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914" y="4837739"/>
            <a:ext cx="3490262" cy="434378"/>
          </a:xfrm>
          <a:prstGeom prst="rect">
            <a:avLst/>
          </a:prstGeom>
        </p:spPr>
      </p:pic>
      <p:sp>
        <p:nvSpPr>
          <p:cNvPr id="17" name="任意多边形 16"/>
          <p:cNvSpPr/>
          <p:nvPr/>
        </p:nvSpPr>
        <p:spPr>
          <a:xfrm>
            <a:off x="1382863" y="3025327"/>
            <a:ext cx="1612886" cy="1903724"/>
          </a:xfrm>
          <a:custGeom>
            <a:avLst/>
            <a:gdLst>
              <a:gd name="connsiteX0" fmla="*/ 1612886 w 1612886"/>
              <a:gd name="connsiteY0" fmla="*/ 179427 h 1903724"/>
              <a:gd name="connsiteX1" fmla="*/ 10508 w 1612886"/>
              <a:gd name="connsiteY1" fmla="*/ 162010 h 1903724"/>
              <a:gd name="connsiteX2" fmla="*/ 924908 w 1612886"/>
              <a:gd name="connsiteY2" fmla="*/ 1903724 h 1903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2886" h="1903724">
                <a:moveTo>
                  <a:pt x="1612886" y="179427"/>
                </a:moveTo>
                <a:cubicBezTo>
                  <a:pt x="869028" y="27027"/>
                  <a:pt x="125171" y="-125373"/>
                  <a:pt x="10508" y="162010"/>
                </a:cubicBezTo>
                <a:cubicBezTo>
                  <a:pt x="-104155" y="449393"/>
                  <a:pt x="753639" y="1651175"/>
                  <a:pt x="924908" y="1903724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360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Gaussian Process Regression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35" y="3127973"/>
            <a:ext cx="6576630" cy="15012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88572" y="1512054"/>
            <a:ext cx="2934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Objective: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135" y="2158385"/>
            <a:ext cx="4839119" cy="624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362" y="5743272"/>
            <a:ext cx="4099915" cy="7011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24891" y="5909156"/>
            <a:ext cx="1759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approximation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43135" y="5643154"/>
            <a:ext cx="6438716" cy="1010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7448" y="3207454"/>
            <a:ext cx="929721" cy="49534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9223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1223.097"/>
  <p:tag name="LATEXADDIN" val="\documentclass{article}&#10;\usepackage{amsmath}&#10;\pagestyle{empty}&#10;\begin{document}&#10;&#10;$\mathbf{f}_{*} \sim \mathcal{N}\left(\mathbf{0}, K\left(X_{*}, X_{*}\right)\right)$&#10;&#10;&#10;\end{document}"/>
  <p:tag name="IGUANATEXSIZE" val="20"/>
  <p:tag name="IGUANATEXCURSOR" val="16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3.4458"/>
  <p:tag name="ORIGINALWIDTH" val="1073.866"/>
  <p:tag name="LATEXADDIN" val="\documentclass{article}&#10;\usepackage{amsmath}&#10;\pagestyle{empty}&#10;\begin{document}&#10;&#10;&#10;$\frac{\delta E\left[ t * \left( 1+ \frac{\|y\|_{2}^{2}}{\sigma_{n}^{2}+t} \right) \right]  }{C* \left( \frac{\|y\|_{2}^{2}}{\sigma_{n}^{2}}+1 \right) } \leq \delta$&#10;&#10;\end{document}"/>
  <p:tag name="IGUANATEXSIZE" val="20"/>
  <p:tag name="IGUANATEXCURSOR" val="247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719.535"/>
  <p:tag name="LATEXADDIN" val="\documentclass{article}&#10;\usepackage{amsmath}&#10;\pagestyle{empty}&#10;\begin{document}&#10;&#10;$k_{\mathrm{SE}}\left(x, x^{\prime}\right)=\sigma^{2} \exp \left(-\frac{\left(x-x^{\prime}\right)^{2}}{2 \ell^{2}}\right)$&#10;&#10;&#10;\end{document}"/>
  <p:tag name="IGUANATEXSIZE" val="20"/>
  <p:tag name="IGUANATEXCURSOR" val="20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471.691"/>
  <p:tag name="LATEXADDIN" val="\documentclass{article}&#10;\usepackage{amsmath}&#10;\pagestyle{empty}&#10;\begin{document}&#10;&#10;$k_{S E a r d}\left(\boldsymbol{x}, \boldsymbol{x}^{\prime}\right)=s_{f}^{2} \exp \left(-\frac{\left(\boldsymbol{x}-\boldsymbol{x}^{\prime}\right)^{\mathrm{T}} \Theta^{-1}\left(\boldsymbol{x}-\boldsymbol{x}^{\prime}\right)}{2}\right)$&#10;&#10;&#10;\end{document}"/>
  <p:tag name="IGUANATEXSIZE" val="20"/>
  <p:tag name="IGUANATEXCURSOR" val="31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3004.874"/>
  <p:tag name="LATEXADDIN" val="\documentclass{article}&#10;\usepackage{amsmath}&#10;\pagestyle{empty}&#10;\begin{document}&#10;&#10;leads to $\tilde{\lambda}_{\max }=\lambda_{M+1}\left(\mathbf{K}_{\mathrm{ff}}\right)$ and $t=\sum_{m=M+1}^{N} \lambda_{m}\left(\mathbf{K}_{\mathrm{ff}}\right)$&#10;&#10;&#10;\end{document}"/>
  <p:tag name="IGUANATEXSIZE" val="20"/>
  <p:tag name="IGUANATEXCURSOR" val="24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3514.061"/>
  <p:tag name="LATEXADDIN" val="\documentclass{article}&#10;\usepackage{amsmath}&#10;\pagestyle{empty}&#10;\begin{document}&#10;&#10;where $\mathbf{Q}_{n}=\mathbf{Q}_{\mathrm{ff}}+\sigma_{n}^{2} \mathbf{I}, \mathbf{Q}_{\mathrm{ff}}=\mathbf{K}_{\mathrm{uf}}^{\top} \mathbf{K}_{\mathrm{uu}}^{-1} \mathbf{K}_{\mathrm{uf}}$&#10;and t =$\operatorname{Tr}\left(\mathbf{K}_{\mathrm{ff}}-\mathbf{Q}_{\mathrm{ff}}\right)$&#10;&#10;&#10;\end{document}"/>
  <p:tag name="IGUANATEXSIZE" val="20"/>
  <p:tag name="IGUANATEXCURSOR" val="275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9.4788"/>
  <p:tag name="ORIGINALWIDTH" val="936.6329"/>
  <p:tag name="LATEXADDIN" val="\documentclass{article}&#10;\usepackage{amsmath}&#10;\pagestyle{empty}&#10;\begin{document}&#10;&#10;&#10;$\mathrm{P}(X \geq a) \leq \frac{\mathrm{E}(X)}{a}$&#10;&#10;\end{document}"/>
  <p:tag name="IGUANATEXSIZE" val="20"/>
  <p:tag name="IGUANATEXCURSOR" val="13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051.744"/>
  <p:tag name="LATEXADDIN" val="\documentclass{article}&#10;\usepackage{amsmath}&#10;\pagestyle{empty}&#10;\begin{document}&#10;&#10;$P \left( \mathrm{KL}(Q \| \hat{P})  \geq \frac{C}{2 \sigma_{n}^{2} \delta}\left(1+\frac{\|\mathbf{y}\|_{2}^{2}}{\sigma_{n}^{2}}\right) \right) \leq \delta$&#10;&#10;&#10;\end{document}"/>
  <p:tag name="IGUANATEXSIZE" val="20"/>
  <p:tag name="IGUANATEXCURSOR" val="236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881.1398"/>
  <p:tag name="LATEXADDIN" val="\documentclass{article}&#10;\usepackage{amsmath}&#10;\pagestyle{empty}&#10;\begin{document}&#10;&#10;&#10;$E\left[\frac{\|y\|_{2}^{2}}{\sigma_{n}^{2}+t}\right] \leq \frac{\|y\|_{2}^{2}}{\sigma_{n}^{2}}$&#10;&#10;\end{document}"/>
  <p:tag name="IGUANATEXSIZE" val="20"/>
  <p:tag name="IGUANATEXCURSOR" val="17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3.9483"/>
  <p:tag name="ORIGINALWIDTH" val="890.8887"/>
  <p:tag name="LATEXADDIN" val="\documentclass{article}&#10;\usepackage{amsmath}&#10;\pagestyle{empty}&#10;\begin{document}&#10;&#10;$\frac{C + E\left[C\frac{\|y\|_{2}^{2}}{\sigma_{n}^{2}+t}\right]}{C\frac{\|y\|_{2}^{2}}{\sigma_{n}^{2}}+C} \leq 1$&#10;&#10;&#10;\end{document}"/>
  <p:tag name="IGUANATEXSIZE" val="20"/>
  <p:tag name="IGUANATEXCURSOR" val="14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3.4458"/>
  <p:tag name="ORIGINALWIDTH" val="914.1357"/>
  <p:tag name="LATEXADDIN" val="\documentclass{article}&#10;\usepackage{amsmath}&#10;\pagestyle{empty}&#10;\begin{document}&#10;&#10;&#10;$\frac{C*E\left[1+ \frac{\|y\|_{2}^{2}}{\sigma_{n}^{2}+t}\right]}{C* \left( \frac{\|y\|_{2}^{2}}{\sigma_{n}^{2}}+1 \right) } \leq 1$&#10;&#10;\end{document}"/>
  <p:tag name="IGUANATEXSIZE" val="20"/>
  <p:tag name="IGUANATEXCURSOR" val="150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3.4458"/>
  <p:tag name="ORIGINALWIDTH" val="1021.372"/>
  <p:tag name="LATEXADDIN" val="\documentclass{article}&#10;\usepackage{amsmath}&#10;\pagestyle{empty}&#10;\begin{document}&#10;&#10;&#10;$\frac{E\left[ t * \left( 1+ \frac{\|y\|_{2}^{2}}{\sigma_{n}^{2}+t} \right) \right]  }{C* \left( \frac{\|y\|_{2}^{2}}{\sigma_{n}^{2}}+1 \right) } \leq 1$&#10;&#10;\end{document}"/>
  <p:tag name="IGUANATEXSIZE" val="20"/>
  <p:tag name="IGUANATEXCURSOR" val="158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</TotalTime>
  <Words>1259</Words>
  <Application>Microsoft Office PowerPoint</Application>
  <PresentationFormat>宽屏</PresentationFormat>
  <Paragraphs>181</Paragraphs>
  <Slides>48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等线</vt:lpstr>
      <vt:lpstr>等线 Light</vt:lpstr>
      <vt:lpstr>Arial</vt:lpstr>
      <vt:lpstr>Cambria Math</vt:lpstr>
      <vt:lpstr>Office 主题​​</vt:lpstr>
      <vt:lpstr>Rates of Convergence for Sparse Variational 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Gaussian Process Regression</vt:lpstr>
      <vt:lpstr>Sparse variational Gaussian process regression</vt:lpstr>
      <vt:lpstr>Bounds on the KL divergence for eigenfunction inducing features</vt:lpstr>
      <vt:lpstr>Bounds on the KL divergence for eigenfunction inducing features</vt:lpstr>
      <vt:lpstr>Sparse variational Gaussian process regression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on the KL divergence for eigenfunction inducing features</vt:lpstr>
      <vt:lpstr>Bounds for inducing points</vt:lpstr>
      <vt:lpstr>Bounds for inducing points</vt:lpstr>
      <vt:lpstr>Bounds for inducing points</vt:lpstr>
      <vt:lpstr>Bounds for inducing points</vt:lpstr>
      <vt:lpstr>Bounds for inducing points</vt:lpstr>
      <vt:lpstr>Bounds for inducing points</vt:lpstr>
      <vt:lpstr>Bounds for inducing points</vt:lpstr>
      <vt:lpstr>Bounds for inducing points</vt:lpstr>
      <vt:lpstr>Bounds for inducing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Rates of Convergence for Sparse Variational Gaussian Process Regression</dc:title>
  <dc:creator>wong cavan</dc:creator>
  <cp:lastModifiedBy>wong cavan</cp:lastModifiedBy>
  <cp:revision>129</cp:revision>
  <dcterms:created xsi:type="dcterms:W3CDTF">2019-07-19T08:07:15Z</dcterms:created>
  <dcterms:modified xsi:type="dcterms:W3CDTF">2019-07-27T11:04:38Z</dcterms:modified>
</cp:coreProperties>
</file>